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Bin Vs FWHM</a:t>
            </a:r>
          </a:p>
        </c:rich>
      </c:tx>
      <c:layout>
        <c:manualLayout>
          <c:xMode val="edge"/>
          <c:yMode val="edge"/>
          <c:x val="0.2987430008748907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9.0441382327209094E-2"/>
                  <c:y val="-0.1936756342957130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11.3</c:v>
                </c:pt>
                <c:pt idx="1">
                  <c:v>13.6</c:v>
                </c:pt>
                <c:pt idx="2">
                  <c:v>16.600000000000001</c:v>
                </c:pt>
                <c:pt idx="3">
                  <c:v>24</c:v>
                </c:pt>
                <c:pt idx="4">
                  <c:v>33.299999999999997</c:v>
                </c:pt>
                <c:pt idx="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ECE-434A-A324-5C56504EBC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614799"/>
        <c:axId val="1080332159"/>
      </c:scatterChart>
      <c:valAx>
        <c:axId val="2866147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332159"/>
        <c:crosses val="autoZero"/>
        <c:crossBetween val="midCat"/>
      </c:valAx>
      <c:valAx>
        <c:axId val="1080332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14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Bin Vs ezrin Score</a:t>
            </a:r>
            <a:r>
              <a:rPr lang="en-US" baseline="0"/>
              <a:t> range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</c:numCache>
            </c:numRef>
          </c:xVal>
          <c:yVal>
            <c:numRef>
              <c:f>Sheet1!$C$2:$C$7</c:f>
              <c:numCache>
                <c:formatCode>General</c:formatCode>
                <c:ptCount val="6"/>
                <c:pt idx="0">
                  <c:v>0.6</c:v>
                </c:pt>
                <c:pt idx="1">
                  <c:v>2</c:v>
                </c:pt>
                <c:pt idx="2">
                  <c:v>5.5</c:v>
                </c:pt>
                <c:pt idx="3">
                  <c:v>11</c:v>
                </c:pt>
                <c:pt idx="4">
                  <c:v>10.8</c:v>
                </c:pt>
                <c:pt idx="5">
                  <c:v>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04F-4CBB-9BFB-0BFFF4A77C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2741103"/>
        <c:axId val="872761071"/>
      </c:scatterChart>
      <c:valAx>
        <c:axId val="8727411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761071"/>
        <c:crosses val="autoZero"/>
        <c:crossBetween val="midCat"/>
      </c:valAx>
      <c:valAx>
        <c:axId val="87276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7411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C4ED-E8AB-5FBF-A895-5F126FA6D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46C663-11E2-3EBD-E6B1-22D310AE2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ECBA4-95C7-3B99-331D-D355AD7D4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31939-E6B0-C41B-E030-00E809138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E92B6-3ECB-5431-095B-771A221E7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06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D541-A05D-9EA6-6DB4-E34568F59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875C5-5DDD-D1B1-D165-659653A8D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C3161-9EFD-8086-C5A7-EB2CC8ADF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44FAE-A88E-C335-BB2C-A518BF26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65485-928F-20B1-4074-6A7548EA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8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D8334-6498-0BEE-7A7A-3F9BAD9E1A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41ACE-D3B6-2907-2342-B69F47F4D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AE26-EBDE-B343-9A66-90DE69B9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72B33-CC00-12EB-12C4-FCD6925CA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35C53-65AB-8581-DF29-44FE57426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7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9D809-FD43-875A-E5B8-F02A360D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6956D-36C1-3A6D-9C1B-B5A6863C4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80590-CB55-250E-C8E1-664F7FB80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19AC8-8F21-477E-A911-A9C852CB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E90A6-0E17-5938-8DD2-1A3CA1BF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7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40FAB-7A12-91DC-8D25-14E415EE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7C450-79DF-A353-E34E-62BAD8B99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868C9-B803-1C72-BE68-0610D52B6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C8944-B184-2C06-184E-A03880827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54010-0851-F367-634E-EC6EEB4A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3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24E52-BE82-337B-6548-0C34FBCAE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A1686-1909-48B8-6A60-F9611FBC80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0D31C-01D4-FFD4-8DD9-3EB6EB94F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F88C4-42FC-6AEE-80F0-AD3105FC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0DD0DF-2EC0-EA76-49E7-0FB39A0E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4FF70-498C-AA71-3D2F-C8FDFA24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5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133A5-1AA0-DAB6-1EC2-B7D23513B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E0591-5641-1BFA-5067-CE8771E8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FD0B8-8B8F-97AD-988B-1E2AFB47B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924770-3119-728C-F4D7-10CC802FF6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B099D8-C519-8AAE-02C8-B85C36C3B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10630-CF2E-74C0-57EA-F79D4AFBE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24E42-924D-65D7-5533-92273556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A2AD4-37B1-657A-219A-5E03DF149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61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FA688-E2DD-2033-8753-33464B869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32A86-3141-2135-4B01-398A1C873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398FA-069B-F4E9-63DA-F5D990E5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8C9ED-AF48-A5DC-C467-4F53E2D5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42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52ADDB-F33B-3FA8-8214-120B434DC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2DCF68-66CA-FF77-2292-F2E9385D9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1BDD5-DFDE-FE4A-76D9-FBA1F6A49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9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1E81-DE49-1317-1101-9A3004186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1B58-7245-05C8-9FDF-C9B4AC8BD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AEFCA-EF9F-D776-AC1E-0DF1A2016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7C805-7C8B-2C45-CCD1-FE0A33783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54EE5-8F62-8E97-061F-32CC09FC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47122-D5C8-53D3-3EF5-ECB156AE9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5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61402-0AEF-1525-BCCE-A89EE987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2186CB-F85C-6CDB-3345-578E6D38B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7D0B3-ECD5-C442-D63D-304E67EC5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CA392-FEED-C399-5CBB-743EFF126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994C9-BDE4-B433-2B89-DFE9D9AC8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046F6-1008-3E33-1DE6-62E2EE613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7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BADA2C-15D5-C0B8-7242-7B0DED16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14DDA-A115-D41D-AC35-C732786E9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FDBC1-5409-4E04-D49D-B6F33E393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2D8CF-8B33-40DC-99E8-C33DA49774C7}" type="datetimeFigureOut">
              <a:rPr lang="en-US" smtClean="0"/>
              <a:t>1/13/2023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299CA-637A-FACC-92A2-9745983E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DF332-BCC6-513F-BD61-F3BADC15AE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7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40.wmf"/><Relationship Id="rId3" Type="http://schemas.openxmlformats.org/officeDocument/2006/relationships/image" Target="../media/image35.wmf"/><Relationship Id="rId7" Type="http://schemas.openxmlformats.org/officeDocument/2006/relationships/image" Target="../media/image37.wmf"/><Relationship Id="rId12" Type="http://schemas.openxmlformats.org/officeDocument/2006/relationships/oleObject" Target="../embeddings/oleObject44.bin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39.wmf"/><Relationship Id="rId5" Type="http://schemas.openxmlformats.org/officeDocument/2006/relationships/image" Target="../media/image36.wmf"/><Relationship Id="rId15" Type="http://schemas.openxmlformats.org/officeDocument/2006/relationships/image" Target="../media/image41.wmf"/><Relationship Id="rId10" Type="http://schemas.openxmlformats.org/officeDocument/2006/relationships/oleObject" Target="../embeddings/oleObject43.bin"/><Relationship Id="rId4" Type="http://schemas.openxmlformats.org/officeDocument/2006/relationships/oleObject" Target="../embeddings/oleObject40.bin"/><Relationship Id="rId9" Type="http://schemas.openxmlformats.org/officeDocument/2006/relationships/image" Target="../media/image38.wmf"/><Relationship Id="rId14" Type="http://schemas.openxmlformats.org/officeDocument/2006/relationships/oleObject" Target="../embeddings/oleObject4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9.bin"/><Relationship Id="rId3" Type="http://schemas.openxmlformats.org/officeDocument/2006/relationships/image" Target="../media/image42.wmf"/><Relationship Id="rId7" Type="http://schemas.openxmlformats.org/officeDocument/2006/relationships/image" Target="../media/image44.w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8.bin"/><Relationship Id="rId11" Type="http://schemas.openxmlformats.org/officeDocument/2006/relationships/image" Target="../media/image46.wmf"/><Relationship Id="rId5" Type="http://schemas.openxmlformats.org/officeDocument/2006/relationships/image" Target="../media/image43.wmf"/><Relationship Id="rId10" Type="http://schemas.openxmlformats.org/officeDocument/2006/relationships/oleObject" Target="../embeddings/oleObject50.bin"/><Relationship Id="rId4" Type="http://schemas.openxmlformats.org/officeDocument/2006/relationships/oleObject" Target="../embeddings/oleObject47.bin"/><Relationship Id="rId9" Type="http://schemas.openxmlformats.org/officeDocument/2006/relationships/image" Target="../media/image45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3" Type="http://schemas.openxmlformats.org/officeDocument/2006/relationships/image" Target="../media/image47.wmf"/><Relationship Id="rId7" Type="http://schemas.openxmlformats.org/officeDocument/2006/relationships/image" Target="../media/image49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3.bin"/><Relationship Id="rId5" Type="http://schemas.openxmlformats.org/officeDocument/2006/relationships/image" Target="../media/image48.wmf"/><Relationship Id="rId4" Type="http://schemas.openxmlformats.org/officeDocument/2006/relationships/oleObject" Target="../embeddings/oleObject52.bin"/><Relationship Id="rId9" Type="http://schemas.openxmlformats.org/officeDocument/2006/relationships/image" Target="../media/image50.w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4.wmf"/><Relationship Id="rId3" Type="http://schemas.openxmlformats.org/officeDocument/2006/relationships/image" Target="../media/image7.wmf"/><Relationship Id="rId7" Type="http://schemas.openxmlformats.org/officeDocument/2006/relationships/image" Target="../media/image1.wmf"/><Relationship Id="rId12" Type="http://schemas.openxmlformats.org/officeDocument/2006/relationships/oleObject" Target="../embeddings/oleObject12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3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1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15.wmf"/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12" Type="http://schemas.openxmlformats.org/officeDocument/2006/relationships/oleObject" Target="../embeddings/oleObject19.bin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14.wmf"/><Relationship Id="rId5" Type="http://schemas.openxmlformats.org/officeDocument/2006/relationships/image" Target="../media/image11.w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13.wmf"/><Relationship Id="rId1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21.bin"/><Relationship Id="rId9" Type="http://schemas.openxmlformats.org/officeDocument/2006/relationships/image" Target="../media/image19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13" Type="http://schemas.openxmlformats.org/officeDocument/2006/relationships/image" Target="../media/image25.wmf"/><Relationship Id="rId3" Type="http://schemas.openxmlformats.org/officeDocument/2006/relationships/image" Target="../media/image20.wmf"/><Relationship Id="rId7" Type="http://schemas.openxmlformats.org/officeDocument/2006/relationships/image" Target="../media/image22.wmf"/><Relationship Id="rId12" Type="http://schemas.openxmlformats.org/officeDocument/2006/relationships/oleObject" Target="../embeddings/oleObject29.bin"/><Relationship Id="rId17" Type="http://schemas.openxmlformats.org/officeDocument/2006/relationships/image" Target="../media/image27.wmf"/><Relationship Id="rId2" Type="http://schemas.openxmlformats.org/officeDocument/2006/relationships/oleObject" Target="../embeddings/oleObject24.bin"/><Relationship Id="rId16" Type="http://schemas.openxmlformats.org/officeDocument/2006/relationships/oleObject" Target="../embeddings/oleObject3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6.bin"/><Relationship Id="rId11" Type="http://schemas.openxmlformats.org/officeDocument/2006/relationships/image" Target="../media/image24.wmf"/><Relationship Id="rId5" Type="http://schemas.openxmlformats.org/officeDocument/2006/relationships/image" Target="../media/image21.wmf"/><Relationship Id="rId15" Type="http://schemas.openxmlformats.org/officeDocument/2006/relationships/image" Target="../media/image26.wmf"/><Relationship Id="rId10" Type="http://schemas.openxmlformats.org/officeDocument/2006/relationships/oleObject" Target="../embeddings/oleObject28.bin"/><Relationship Id="rId4" Type="http://schemas.openxmlformats.org/officeDocument/2006/relationships/oleObject" Target="../embeddings/oleObject25.bin"/><Relationship Id="rId9" Type="http://schemas.openxmlformats.org/officeDocument/2006/relationships/image" Target="../media/image23.wmf"/><Relationship Id="rId14" Type="http://schemas.openxmlformats.org/officeDocument/2006/relationships/oleObject" Target="../embeddings/oleObject30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33.wmf"/><Relationship Id="rId3" Type="http://schemas.openxmlformats.org/officeDocument/2006/relationships/image" Target="../media/image28.wmf"/><Relationship Id="rId7" Type="http://schemas.openxmlformats.org/officeDocument/2006/relationships/image" Target="../media/image30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6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32.wmf"/><Relationship Id="rId5" Type="http://schemas.openxmlformats.org/officeDocument/2006/relationships/image" Target="../media/image29.wmf"/><Relationship Id="rId15" Type="http://schemas.openxmlformats.org/officeDocument/2006/relationships/image" Target="../media/image34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31.wmf"/><Relationship Id="rId14" Type="http://schemas.openxmlformats.org/officeDocument/2006/relationships/oleObject" Target="../embeddings/oleObject3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229D-1DA8-AF50-CE64-EE50885DE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03252"/>
          </a:xfrm>
        </p:spPr>
        <p:txBody>
          <a:bodyPr/>
          <a:lstStyle/>
          <a:p>
            <a:r>
              <a:rPr lang="en-US" dirty="0"/>
              <a:t>Performance 3 point Brenner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99DC11-555A-9548-346E-5BA5430CCB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55EA-4575-97CB-822F-A4DD20F6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" y="-23063"/>
            <a:ext cx="10515600" cy="635539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not much area occupied?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0EFF19-ABEC-601C-34DB-CF4BF79DEA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6423481"/>
              </p:ext>
            </p:extLst>
          </p:nvPr>
        </p:nvGraphicFramePr>
        <p:xfrm>
          <a:off x="10038631" y="5354338"/>
          <a:ext cx="1867585" cy="1397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95960" imgH="3962520" progId="PBrush">
                  <p:embed/>
                </p:oleObj>
              </mc:Choice>
              <mc:Fallback>
                <p:oleObj name="Bitmap Image" r:id="rId2" imgW="529596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38631" y="5354338"/>
                        <a:ext cx="1867585" cy="13973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E68F49C-E1C9-3655-9642-F163810C53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6470758"/>
              </p:ext>
            </p:extLst>
          </p:nvPr>
        </p:nvGraphicFramePr>
        <p:xfrm>
          <a:off x="7909975" y="5226408"/>
          <a:ext cx="2027656" cy="1525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43480" imgH="4019400" progId="PBrush">
                  <p:embed/>
                </p:oleObj>
              </mc:Choice>
              <mc:Fallback>
                <p:oleObj name="Bitmap Image" r:id="rId4" imgW="534348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09975" y="5226408"/>
                        <a:ext cx="2027656" cy="15252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7855368-9212-38BC-2F90-35F9432012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4252883"/>
              </p:ext>
            </p:extLst>
          </p:nvPr>
        </p:nvGraphicFramePr>
        <p:xfrm>
          <a:off x="5942255" y="5336574"/>
          <a:ext cx="1866720" cy="1415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315040" imgH="4029120" progId="PBrush">
                  <p:embed/>
                </p:oleObj>
              </mc:Choice>
              <mc:Fallback>
                <p:oleObj name="Bitmap Image" r:id="rId6" imgW="5315040" imgH="4029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2255" y="5336574"/>
                        <a:ext cx="1866720" cy="1415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37C9C21-CC79-E9F5-F5A3-0A4D9AEA70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077923"/>
              </p:ext>
            </p:extLst>
          </p:nvPr>
        </p:nvGraphicFramePr>
        <p:xfrm>
          <a:off x="3999242" y="5341606"/>
          <a:ext cx="1754577" cy="1317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315040" imgH="3990960" progId="PBrush">
                  <p:embed/>
                </p:oleObj>
              </mc:Choice>
              <mc:Fallback>
                <p:oleObj name="Bitmap Image" r:id="rId8" imgW="531504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99242" y="5341606"/>
                        <a:ext cx="1754577" cy="1317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239A289-E193-8824-51D4-9810523CBF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225629"/>
              </p:ext>
            </p:extLst>
          </p:nvPr>
        </p:nvGraphicFramePr>
        <p:xfrm>
          <a:off x="2133746" y="5385368"/>
          <a:ext cx="1771278" cy="1317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391000" imgH="4010040" progId="PBrush">
                  <p:embed/>
                </p:oleObj>
              </mc:Choice>
              <mc:Fallback>
                <p:oleObj name="Bitmap Image" r:id="rId10" imgW="539100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746" y="5385368"/>
                        <a:ext cx="1771278" cy="1317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7CA44BE-189A-536A-F5BC-43EA8E7FD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3911257"/>
              </p:ext>
            </p:extLst>
          </p:nvPr>
        </p:nvGraphicFramePr>
        <p:xfrm>
          <a:off x="127075" y="5371856"/>
          <a:ext cx="1902368" cy="1415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429160" imgH="4038480" progId="PBrush">
                  <p:embed/>
                </p:oleObj>
              </mc:Choice>
              <mc:Fallback>
                <p:oleObj name="Bitmap Image" r:id="rId12" imgW="5429160" imgH="4038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27075" y="5371856"/>
                        <a:ext cx="1902368" cy="1415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58C2DE5-715C-BE01-D855-E3A5E3F600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74181"/>
              </p:ext>
            </p:extLst>
          </p:nvPr>
        </p:nvGraphicFramePr>
        <p:xfrm>
          <a:off x="7909975" y="612476"/>
          <a:ext cx="3567638" cy="423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5896080" imgH="6991200" progId="PBrush">
                  <p:embed/>
                </p:oleObj>
              </mc:Choice>
              <mc:Fallback>
                <p:oleObj name="Bitmap Image" r:id="rId14" imgW="5896080" imgH="699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909975" y="612476"/>
                        <a:ext cx="3567638" cy="4230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0EC17A0-43DA-5052-7693-066639E1BCEC}"/>
              </a:ext>
            </a:extLst>
          </p:cNvPr>
          <p:cNvSpPr txBox="1"/>
          <p:nvPr/>
        </p:nvSpPr>
        <p:spPr>
          <a:xfrm>
            <a:off x="569343" y="1319842"/>
            <a:ext cx="7134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Binning certainly helps images with low area occupation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first its tempting to say it will bin away to nothing and hurt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Possibly it helps by effectively increasing its weight in the overall image on a pixel by pixel basis.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see that best is bin 32. While it is noisier, it is max FWHM while maintaining sufficiently low noise levels.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2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A4B1-60EA-1A7A-5B32-1C30FD55A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09" y="158092"/>
            <a:ext cx="10515600" cy="618286"/>
          </a:xfrm>
        </p:spPr>
        <p:txBody>
          <a:bodyPr>
            <a:normAutofit fontScale="90000"/>
          </a:bodyPr>
          <a:lstStyle/>
          <a:p>
            <a:r>
              <a:rPr lang="en-US" dirty="0"/>
              <a:t>Can I focus a single Nucleus?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37E4DE8-F120-6375-CAAB-CEFED88524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3456483"/>
              </p:ext>
            </p:extLst>
          </p:nvPr>
        </p:nvGraphicFramePr>
        <p:xfrm>
          <a:off x="174673" y="4575709"/>
          <a:ext cx="2957423" cy="2183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15040" imgH="3924360" progId="PBrush">
                  <p:embed/>
                </p:oleObj>
              </mc:Choice>
              <mc:Fallback>
                <p:oleObj name="Bitmap Image" r:id="rId2" imgW="531504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4673" y="4575709"/>
                        <a:ext cx="2957423" cy="2183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943C9F9-FD19-5102-CD49-D3E695C96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092747"/>
              </p:ext>
            </p:extLst>
          </p:nvPr>
        </p:nvGraphicFramePr>
        <p:xfrm>
          <a:off x="7502116" y="379563"/>
          <a:ext cx="3992504" cy="3717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705960" imgH="9039240" progId="PBrush">
                  <p:embed/>
                </p:oleObj>
              </mc:Choice>
              <mc:Fallback>
                <p:oleObj name="Bitmap Image" r:id="rId4" imgW="9705960" imgH="9039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02116" y="379563"/>
                        <a:ext cx="3992504" cy="3717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AF3068C-ED27-F21E-645A-D3CA262728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7485131"/>
              </p:ext>
            </p:extLst>
          </p:nvPr>
        </p:nvGraphicFramePr>
        <p:xfrm>
          <a:off x="3454250" y="4635127"/>
          <a:ext cx="2894791" cy="2124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438880" imgH="3990960" progId="PBrush">
                  <p:embed/>
                </p:oleObj>
              </mc:Choice>
              <mc:Fallback>
                <p:oleObj name="Bitmap Image" r:id="rId6" imgW="543888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54250" y="4635127"/>
                        <a:ext cx="2894791" cy="2124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5E348FD-10AD-F809-9709-CB34082758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3267043"/>
              </p:ext>
            </p:extLst>
          </p:nvPr>
        </p:nvGraphicFramePr>
        <p:xfrm>
          <a:off x="6599880" y="4515323"/>
          <a:ext cx="2898488" cy="2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19800" imgH="3971880" progId="PBrush">
                  <p:embed/>
                </p:oleObj>
              </mc:Choice>
              <mc:Fallback>
                <p:oleObj name="Bitmap Image" r:id="rId8" imgW="541980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99880" y="4515323"/>
                        <a:ext cx="2898488" cy="2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9AB7619-24C5-E21A-45E2-EF992F5FE5F3}"/>
              </a:ext>
            </a:extLst>
          </p:cNvPr>
          <p:cNvSpPr txBox="1"/>
          <p:nvPr/>
        </p:nvSpPr>
        <p:spPr>
          <a:xfrm>
            <a:off x="923026" y="425282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5CA7E-4827-F9AD-C6F6-123F0EB7313B}"/>
              </a:ext>
            </a:extLst>
          </p:cNvPr>
          <p:cNvSpPr txBox="1"/>
          <p:nvPr/>
        </p:nvSpPr>
        <p:spPr>
          <a:xfrm>
            <a:off x="4543213" y="420637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DFA7DC-AD45-5D11-00FA-6059825FFD00}"/>
              </a:ext>
            </a:extLst>
          </p:cNvPr>
          <p:cNvSpPr txBox="1"/>
          <p:nvPr/>
        </p:nvSpPr>
        <p:spPr>
          <a:xfrm>
            <a:off x="7675145" y="4206376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Bin=16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7EDA356-5FEA-BBC5-36DC-0AE7B28821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714641"/>
              </p:ext>
            </p:extLst>
          </p:nvPr>
        </p:nvGraphicFramePr>
        <p:xfrm>
          <a:off x="9584293" y="4597502"/>
          <a:ext cx="2514601" cy="19598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267160" imgH="4105440" progId="PBrush">
                  <p:embed/>
                </p:oleObj>
              </mc:Choice>
              <mc:Fallback>
                <p:oleObj name="Bitmap Image" r:id="rId10" imgW="52671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584293" y="4597502"/>
                        <a:ext cx="2514601" cy="19598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E71AB22D-3CAE-66E1-1DC4-56CF59104F08}"/>
              </a:ext>
            </a:extLst>
          </p:cNvPr>
          <p:cNvSpPr txBox="1"/>
          <p:nvPr/>
        </p:nvSpPr>
        <p:spPr>
          <a:xfrm>
            <a:off x="10602895" y="4265795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Bin=32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FB6DFA7-64FD-DA4C-4BA1-FBB64ACCCF9D}"/>
              </a:ext>
            </a:extLst>
          </p:cNvPr>
          <p:cNvCxnSpPr/>
          <p:nvPr/>
        </p:nvCxnSpPr>
        <p:spPr>
          <a:xfrm>
            <a:off x="5132717" y="5620379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4B19DB-9549-CFB8-EF07-5F9933417B88}"/>
              </a:ext>
            </a:extLst>
          </p:cNvPr>
          <p:cNvCxnSpPr/>
          <p:nvPr/>
        </p:nvCxnSpPr>
        <p:spPr>
          <a:xfrm>
            <a:off x="8243977" y="5577423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7189A5-17E1-EC51-9643-F73A1E500EA2}"/>
              </a:ext>
            </a:extLst>
          </p:cNvPr>
          <p:cNvCxnSpPr/>
          <p:nvPr/>
        </p:nvCxnSpPr>
        <p:spPr>
          <a:xfrm>
            <a:off x="11019836" y="5479657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B41D6EA-D100-3F91-A44E-A41B3C1C4A79}"/>
              </a:ext>
            </a:extLst>
          </p:cNvPr>
          <p:cNvSpPr txBox="1"/>
          <p:nvPr/>
        </p:nvSpPr>
        <p:spPr>
          <a:xfrm>
            <a:off x="490346" y="1851394"/>
            <a:ext cx="6314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isn’t perfect, but a single nuclei is focusable!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Noise problems would be a concern with the 3 point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 bar is at known focal plane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254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24A2A-18C1-7C2A-5F1F-31A08232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94"/>
            <a:ext cx="10515600" cy="506143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auto bin selection?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FBC9-3CFA-1FFE-A607-335EE9F3C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92" y="988863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Its clear no exact bin level is best for all structures and areas occupied. </a:t>
            </a:r>
          </a:p>
          <a:p>
            <a:r>
              <a:rPr lang="en-US" sz="1800" dirty="0"/>
              <a:t>What if I selected the bin level based on max range of the 3 points I obtained?</a:t>
            </a:r>
          </a:p>
        </p:txBody>
      </p:sp>
    </p:spTree>
    <p:extLst>
      <p:ext uri="{BB962C8B-B14F-4D97-AF65-F5344CB8AC3E}">
        <p14:creationId xmlns:p14="http://schemas.microsoft.com/office/powerpoint/2010/main" val="3737023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B3794-FCD5-9145-749F-90AD6B59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6528"/>
          </a:xfrm>
        </p:spPr>
        <p:txBody>
          <a:bodyPr>
            <a:normAutofit fontScale="90000"/>
          </a:bodyPr>
          <a:lstStyle/>
          <a:p>
            <a:r>
              <a:rPr lang="en-US" dirty="0"/>
              <a:t>Lets test the new engine out!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225CC41-CEEB-7A89-ABF9-5FEE4F51B0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454887"/>
              </p:ext>
            </p:extLst>
          </p:nvPr>
        </p:nvGraphicFramePr>
        <p:xfrm>
          <a:off x="63416" y="1434922"/>
          <a:ext cx="4061259" cy="2356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801520" imgH="6848640" progId="PBrush">
                  <p:embed/>
                </p:oleObj>
              </mc:Choice>
              <mc:Fallback>
                <p:oleObj name="Bitmap Image" r:id="rId2" imgW="11801520" imgH="6848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416" y="1434922"/>
                        <a:ext cx="4061259" cy="2356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FA0DD0-17BB-058C-0F4D-DD2B68AAFC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936550"/>
              </p:ext>
            </p:extLst>
          </p:nvPr>
        </p:nvGraphicFramePr>
        <p:xfrm>
          <a:off x="8130741" y="1440610"/>
          <a:ext cx="4061259" cy="235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1896560" imgH="6886440" progId="PBrush">
                  <p:embed/>
                </p:oleObj>
              </mc:Choice>
              <mc:Fallback>
                <p:oleObj name="Bitmap Image" r:id="rId4" imgW="11896560" imgH="688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30741" y="1440610"/>
                        <a:ext cx="4061259" cy="2351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E128B76-BE2F-8FD4-DF80-5C07C077B1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842412"/>
              </p:ext>
            </p:extLst>
          </p:nvPr>
        </p:nvGraphicFramePr>
        <p:xfrm>
          <a:off x="4102545" y="1440610"/>
          <a:ext cx="4050327" cy="235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11896560" imgH="6905520" progId="PBrush">
                  <p:embed/>
                </p:oleObj>
              </mc:Choice>
              <mc:Fallback>
                <p:oleObj name="Bitmap Image" r:id="rId6" imgW="11896560" imgH="6905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02545" y="1440610"/>
                        <a:ext cx="4050327" cy="2351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EA82B88-A843-3212-4295-78ACBD81F5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1384927"/>
              </p:ext>
            </p:extLst>
          </p:nvPr>
        </p:nvGraphicFramePr>
        <p:xfrm>
          <a:off x="4197230" y="4265160"/>
          <a:ext cx="4368800" cy="2557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11896560" imgH="6962760" progId="PBrush">
                  <p:embed/>
                </p:oleObj>
              </mc:Choice>
              <mc:Fallback>
                <p:oleObj name="Bitmap Image" r:id="rId8" imgW="11896560" imgH="696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97230" y="4265160"/>
                        <a:ext cx="4368800" cy="2557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B190D53-A8CB-49E9-B32D-A4E87529B84D}"/>
              </a:ext>
            </a:extLst>
          </p:cNvPr>
          <p:cNvSpPr txBox="1"/>
          <p:nvPr/>
        </p:nvSpPr>
        <p:spPr>
          <a:xfrm>
            <a:off x="653469" y="106559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F88DC-2FB5-AC1D-502F-1215A0AAC3A9}"/>
              </a:ext>
            </a:extLst>
          </p:cNvPr>
          <p:cNvSpPr txBox="1"/>
          <p:nvPr/>
        </p:nvSpPr>
        <p:spPr>
          <a:xfrm>
            <a:off x="5869575" y="1008449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80um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AC843-727D-110B-0A92-09A84F99EB72}"/>
              </a:ext>
            </a:extLst>
          </p:cNvPr>
          <p:cNvSpPr txBox="1"/>
          <p:nvPr/>
        </p:nvSpPr>
        <p:spPr>
          <a:xfrm>
            <a:off x="10113483" y="1008449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124um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13EBFC-44A7-C1DA-F9B2-307659AA4F60}"/>
              </a:ext>
            </a:extLst>
          </p:cNvPr>
          <p:cNvSpPr txBox="1"/>
          <p:nvPr/>
        </p:nvSpPr>
        <p:spPr>
          <a:xfrm>
            <a:off x="2239855" y="5099912"/>
            <a:ext cx="1744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solution!</a:t>
            </a:r>
          </a:p>
          <a:p>
            <a:r>
              <a:rPr lang="en-US" dirty="0"/>
              <a:t>100um</a:t>
            </a:r>
          </a:p>
        </p:txBody>
      </p:sp>
    </p:spTree>
    <p:extLst>
      <p:ext uri="{BB962C8B-B14F-4D97-AF65-F5344CB8AC3E}">
        <p14:creationId xmlns:p14="http://schemas.microsoft.com/office/powerpoint/2010/main" val="27008092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618B7-CE09-FB18-220D-61FEC046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0596"/>
          </a:xfrm>
        </p:spPr>
        <p:txBody>
          <a:bodyPr/>
          <a:lstStyle/>
          <a:p>
            <a:r>
              <a:rPr lang="en-US" dirty="0"/>
              <a:t>Focal Plane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8B6CF-49F0-4049-F638-33C48F3A0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DAPI: 48.1um</a:t>
            </a:r>
          </a:p>
          <a:p>
            <a:r>
              <a:rPr lang="en-US" dirty="0"/>
              <a:t>A488 ezrin:52.2um</a:t>
            </a:r>
          </a:p>
          <a:p>
            <a:r>
              <a:rPr lang="en-US" dirty="0"/>
              <a:t>A647 Na/K ATPase: 54.5um</a:t>
            </a:r>
          </a:p>
          <a:p>
            <a:endParaRPr lang="en-US" dirty="0"/>
          </a:p>
          <a:p>
            <a:r>
              <a:rPr lang="en-US" dirty="0"/>
              <a:t>DAPI: 31.1um</a:t>
            </a:r>
          </a:p>
          <a:p>
            <a:r>
              <a:rPr lang="en-US" dirty="0"/>
              <a:t>488 auto-</a:t>
            </a:r>
            <a:r>
              <a:rPr lang="en-US" dirty="0" err="1"/>
              <a:t>fl</a:t>
            </a:r>
            <a:r>
              <a:rPr lang="en-US" dirty="0"/>
              <a:t>: 26um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082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40E41-7BB6-AB28-A0DC-2865EBF8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47683"/>
          </a:xfrm>
        </p:spPr>
        <p:txBody>
          <a:bodyPr>
            <a:normAutofit/>
          </a:bodyPr>
          <a:lstStyle/>
          <a:p>
            <a:r>
              <a:rPr lang="en-US" sz="3600" dirty="0"/>
              <a:t>DAPI FWHM (cropped)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50C931-C907-68F2-3A15-BE1FF5819C41}"/>
              </a:ext>
            </a:extLst>
          </p:cNvPr>
          <p:cNvSpPr txBox="1"/>
          <p:nvPr/>
        </p:nvSpPr>
        <p:spPr>
          <a:xfrm>
            <a:off x="5444226" y="340903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17um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CF5D1D9-067D-C492-D508-B2754D618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194597"/>
              </p:ext>
            </p:extLst>
          </p:nvPr>
        </p:nvGraphicFramePr>
        <p:xfrm>
          <a:off x="-118285" y="774871"/>
          <a:ext cx="5281473" cy="3083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91960" imgH="7000920" progId="PBrush">
                  <p:embed/>
                </p:oleObj>
              </mc:Choice>
              <mc:Fallback>
                <p:oleObj name="Bitmap Image" r:id="rId2" imgW="11991960" imgH="700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8285" y="774871"/>
                        <a:ext cx="5281473" cy="30832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D55EF3-355C-50C3-590A-E7C9E1D8F4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3632172"/>
              </p:ext>
            </p:extLst>
          </p:nvPr>
        </p:nvGraphicFramePr>
        <p:xfrm>
          <a:off x="376687" y="4736580"/>
          <a:ext cx="487680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876920" imgH="1771560" progId="PBrush">
                  <p:embed/>
                </p:oleObj>
              </mc:Choice>
              <mc:Fallback>
                <p:oleObj name="Bitmap Image" r:id="rId4" imgW="4876920" imgH="177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6687" y="4736580"/>
                        <a:ext cx="487680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73564FF-9DD4-D3D9-DCBA-06296CD4F9F8}"/>
              </a:ext>
            </a:extLst>
          </p:cNvPr>
          <p:cNvSpPr txBox="1"/>
          <p:nvPr/>
        </p:nvSpPr>
        <p:spPr>
          <a:xfrm>
            <a:off x="0" y="2947373"/>
            <a:ext cx="1548886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47.5um</a:t>
            </a:r>
          </a:p>
          <a:p>
            <a:r>
              <a:rPr lang="en-US" dirty="0">
                <a:solidFill>
                  <a:schemeClr val="bg1"/>
                </a:solidFill>
              </a:rPr>
              <a:t>FWHM: 12um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830E4-59B8-8C54-D584-9C3A0BCB9DC8}"/>
              </a:ext>
            </a:extLst>
          </p:cNvPr>
          <p:cNvSpPr txBox="1"/>
          <p:nvPr/>
        </p:nvSpPr>
        <p:spPr>
          <a:xfrm>
            <a:off x="5163188" y="5861899"/>
            <a:ext cx="1548886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46.2um</a:t>
            </a:r>
          </a:p>
          <a:p>
            <a:r>
              <a:rPr lang="en-US" dirty="0">
                <a:solidFill>
                  <a:schemeClr val="bg1"/>
                </a:solidFill>
              </a:rPr>
              <a:t>FWHM: 12um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39ECF61-12F2-0C4A-9843-AD0ED3A4EF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644134"/>
              </p:ext>
            </p:extLst>
          </p:nvPr>
        </p:nvGraphicFramePr>
        <p:xfrm>
          <a:off x="0" y="819866"/>
          <a:ext cx="2382956" cy="177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38720" imgH="3895560" progId="PBrush">
                  <p:embed/>
                </p:oleObj>
              </mc:Choice>
              <mc:Fallback>
                <p:oleObj name="Bitmap Image" r:id="rId6" imgW="5238720" imgH="3895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0" y="819866"/>
                        <a:ext cx="2382956" cy="177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9BC408D-68C4-DE9C-8C6B-931D9602B1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1177"/>
              </p:ext>
            </p:extLst>
          </p:nvPr>
        </p:nvGraphicFramePr>
        <p:xfrm>
          <a:off x="-118285" y="4226157"/>
          <a:ext cx="3016665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219640" imgH="4019400" progId="PBrush">
                  <p:embed/>
                </p:oleObj>
              </mc:Choice>
              <mc:Fallback>
                <p:oleObj name="Bitmap Image" r:id="rId8" imgW="521964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18285" y="4226157"/>
                        <a:ext cx="3016665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3CD3CF-D62B-E63B-F7A8-401462F6D9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697930"/>
              </p:ext>
            </p:extLst>
          </p:nvPr>
        </p:nvGraphicFramePr>
        <p:xfrm>
          <a:off x="6838054" y="22132"/>
          <a:ext cx="3602638" cy="4315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867280" imgH="7029360" progId="PBrush">
                  <p:embed/>
                </p:oleObj>
              </mc:Choice>
              <mc:Fallback>
                <p:oleObj name="Bitmap Image" r:id="rId10" imgW="5867280" imgH="7029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38054" y="22132"/>
                        <a:ext cx="3602638" cy="43158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EDD684C9-7F5A-0467-8B79-98B7C9502C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443296"/>
              </p:ext>
            </p:extLst>
          </p:nvPr>
        </p:nvGraphicFramePr>
        <p:xfrm>
          <a:off x="5253487" y="901320"/>
          <a:ext cx="3104848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95960" imgH="3962520" progId="PBrush">
                  <p:embed/>
                </p:oleObj>
              </mc:Choice>
              <mc:Fallback>
                <p:oleObj name="Bitmap Image" r:id="rId12" imgW="529596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53487" y="901320"/>
                        <a:ext cx="3104848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B2795FD9-AC0F-2FFC-07EB-A45104D0F958}"/>
              </a:ext>
            </a:extLst>
          </p:cNvPr>
          <p:cNvSpPr txBox="1"/>
          <p:nvPr/>
        </p:nvSpPr>
        <p:spPr>
          <a:xfrm>
            <a:off x="7005782" y="255107"/>
            <a:ext cx="1601785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46.0 um</a:t>
            </a:r>
          </a:p>
          <a:p>
            <a:r>
              <a:rPr lang="en-US" dirty="0">
                <a:solidFill>
                  <a:schemeClr val="bg1"/>
                </a:solidFill>
              </a:rPr>
              <a:t>FWHM: 9 um</a:t>
            </a:r>
          </a:p>
        </p:txBody>
      </p:sp>
    </p:spTree>
    <p:extLst>
      <p:ext uri="{BB962C8B-B14F-4D97-AF65-F5344CB8AC3E}">
        <p14:creationId xmlns:p14="http://schemas.microsoft.com/office/powerpoint/2010/main" val="70699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40E41-7BB6-AB28-A0DC-2865EBF8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47683"/>
          </a:xfrm>
        </p:spPr>
        <p:txBody>
          <a:bodyPr>
            <a:normAutofit/>
          </a:bodyPr>
          <a:lstStyle/>
          <a:p>
            <a:r>
              <a:rPr lang="en-US" sz="3600" dirty="0"/>
              <a:t>DAPI FWHM (cropped)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B59644-4B55-BE34-DB72-E6672A2E5B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53487" y="111545"/>
          <a:ext cx="6287389" cy="36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53800" imgH="6972480" progId="PBrush">
                  <p:embed/>
                </p:oleObj>
              </mc:Choice>
              <mc:Fallback>
                <p:oleObj name="Bitmap Image" r:id="rId2" imgW="11953800" imgH="69724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8B59644-4B55-BE34-DB72-E6672A2E5B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53487" y="111545"/>
                        <a:ext cx="6287389" cy="366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50C931-C907-68F2-3A15-BE1FF5819C41}"/>
              </a:ext>
            </a:extLst>
          </p:cNvPr>
          <p:cNvSpPr txBox="1"/>
          <p:nvPr/>
        </p:nvSpPr>
        <p:spPr>
          <a:xfrm>
            <a:off x="5444226" y="340903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17um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D9384AA-AE54-6078-DBEC-90D600660D6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89423" y="3811075"/>
          <a:ext cx="2444690" cy="2935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15040" imgH="6381720" progId="PBrush">
                  <p:embed/>
                </p:oleObj>
              </mc:Choice>
              <mc:Fallback>
                <p:oleObj name="Bitmap Image" r:id="rId4" imgW="5315040" imgH="638172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FD9384AA-AE54-6078-DBEC-90D600660D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89423" y="3811075"/>
                        <a:ext cx="2444690" cy="29353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B0A3C7D-9C30-8F87-571E-6C31AA17159C}"/>
              </a:ext>
            </a:extLst>
          </p:cNvPr>
          <p:cNvSpPr txBox="1"/>
          <p:nvPr/>
        </p:nvSpPr>
        <p:spPr>
          <a:xfrm>
            <a:off x="8166339" y="6323564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18um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CF5D1D9-067D-C492-D508-B2754D6183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18285" y="774871"/>
          <a:ext cx="5281473" cy="3083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11991960" imgH="7000920" progId="PBrush">
                  <p:embed/>
                </p:oleObj>
              </mc:Choice>
              <mc:Fallback>
                <p:oleObj name="Bitmap Image" r:id="rId6" imgW="11991960" imgH="70009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CF5D1D9-067D-C492-D508-B2754D6183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8285" y="774871"/>
                        <a:ext cx="5281473" cy="30832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D55EF3-355C-50C3-590A-E7C9E1D8F4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6687" y="4736580"/>
          <a:ext cx="487680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876920" imgH="1771560" progId="PBrush">
                  <p:embed/>
                </p:oleObj>
              </mc:Choice>
              <mc:Fallback>
                <p:oleObj name="Bitmap Image" r:id="rId8" imgW="4876920" imgH="17715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9D55EF3-355C-50C3-590A-E7C9E1D8F4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687" y="4736580"/>
                        <a:ext cx="487680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73564FF-9DD4-D3D9-DCBA-06296CD4F9F8}"/>
              </a:ext>
            </a:extLst>
          </p:cNvPr>
          <p:cNvSpPr txBox="1"/>
          <p:nvPr/>
        </p:nvSpPr>
        <p:spPr>
          <a:xfrm>
            <a:off x="1151321" y="3224372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12um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830E4-59B8-8C54-D584-9C3A0BCB9DC8}"/>
              </a:ext>
            </a:extLst>
          </p:cNvPr>
          <p:cNvSpPr txBox="1"/>
          <p:nvPr/>
        </p:nvSpPr>
        <p:spPr>
          <a:xfrm>
            <a:off x="4476473" y="4816347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12um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39ECF61-12F2-0C4A-9843-AD0ED3A4EFC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19866"/>
          <a:ext cx="2382956" cy="177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238720" imgH="3895560" progId="PBrush">
                  <p:embed/>
                </p:oleObj>
              </mc:Choice>
              <mc:Fallback>
                <p:oleObj name="Bitmap Image" r:id="rId10" imgW="5238720" imgH="38955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D39ECF61-12F2-0C4A-9843-AD0ED3A4E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0" y="819866"/>
                        <a:ext cx="2382956" cy="177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9BC408D-68C4-DE9C-8C6B-931D9602B1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18285" y="4226157"/>
          <a:ext cx="3016665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19640" imgH="4019400" progId="PBrush">
                  <p:embed/>
                </p:oleObj>
              </mc:Choice>
              <mc:Fallback>
                <p:oleObj name="Bitmap Image" r:id="rId12" imgW="5219640" imgH="401940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E9BC408D-68C4-DE9C-8C6B-931D9602B1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118285" y="4226157"/>
                        <a:ext cx="3016665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1601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4773A-B051-EE9C-70D8-513F218B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S/N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3590A7D-A2DB-95D8-0A02-971F2A76A2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741865"/>
              </p:ext>
            </p:extLst>
          </p:nvPr>
        </p:nvGraphicFramePr>
        <p:xfrm>
          <a:off x="6196203" y="1790282"/>
          <a:ext cx="5836300" cy="41121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10240" imgH="3952800" progId="PBrush">
                  <p:embed/>
                </p:oleObj>
              </mc:Choice>
              <mc:Fallback>
                <p:oleObj name="Bitmap Image" r:id="rId2" imgW="561024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96203" y="1790282"/>
                        <a:ext cx="5836300" cy="41121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A3FC9A2-7149-9E8C-56B6-035AF7FB26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907644"/>
              </p:ext>
            </p:extLst>
          </p:nvPr>
        </p:nvGraphicFramePr>
        <p:xfrm>
          <a:off x="258791" y="1790282"/>
          <a:ext cx="5315601" cy="395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38720" imgH="3895560" progId="PBrush">
                  <p:embed/>
                </p:oleObj>
              </mc:Choice>
              <mc:Fallback>
                <p:oleObj name="Bitmap Image" r:id="rId4" imgW="5238720" imgH="38955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D39ECF61-12F2-0C4A-9843-AD0ED3A4E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791" y="1790282"/>
                        <a:ext cx="5315601" cy="395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108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F60F-247C-93C6-31FC-C7C1871AD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488"/>
            <a:ext cx="10515600" cy="592407"/>
          </a:xfrm>
        </p:spPr>
        <p:txBody>
          <a:bodyPr>
            <a:normAutofit fontScale="90000"/>
          </a:bodyPr>
          <a:lstStyle/>
          <a:p>
            <a:r>
              <a:rPr lang="en-US" dirty="0"/>
              <a:t>FWHM Vs. Binning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B1354-54C6-54CA-E715-C25B87DDB4E1}"/>
              </a:ext>
            </a:extLst>
          </p:cNvPr>
          <p:cNvSpPr txBox="1"/>
          <p:nvPr/>
        </p:nvSpPr>
        <p:spPr>
          <a:xfrm>
            <a:off x="629729" y="1155940"/>
            <a:ext cx="11562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FWHM? FWHM is a defining property in scan range of 3PAF (3 point autofocus). If 3 points are gathered under FWHM w/ at least one on either side of focus, the result will be accurate.   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A02D1C-2262-1622-1D76-6D612F962E99}"/>
              </a:ext>
            </a:extLst>
          </p:cNvPr>
          <p:cNvGrpSpPr/>
          <p:nvPr/>
        </p:nvGrpSpPr>
        <p:grpSpPr>
          <a:xfrm>
            <a:off x="-74604" y="5264412"/>
            <a:ext cx="12266604" cy="1513936"/>
            <a:chOff x="-74604" y="3392480"/>
            <a:chExt cx="12266604" cy="1513936"/>
          </a:xfrm>
        </p:grpSpPr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BDC70DD5-578C-F2E2-D20C-D9D868B91C1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9001047"/>
                </p:ext>
              </p:extLst>
            </p:nvPr>
          </p:nvGraphicFramePr>
          <p:xfrm>
            <a:off x="1848559" y="3424015"/>
            <a:ext cx="2079625" cy="14509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2" imgW="5276880" imgH="3828960" progId="PBrush">
                    <p:embed/>
                  </p:oleObj>
                </mc:Choice>
                <mc:Fallback>
                  <p:oleObj name="Bitmap Image" r:id="rId2" imgW="5276880" imgH="382896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1848559" y="3424015"/>
                          <a:ext cx="2079625" cy="14509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B247688C-C249-DF0D-9B41-87CECE3782E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64112268"/>
                </p:ext>
              </p:extLst>
            </p:nvPr>
          </p:nvGraphicFramePr>
          <p:xfrm>
            <a:off x="3928184" y="3424015"/>
            <a:ext cx="2045979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4" imgW="5143680" imgH="3876840" progId="PBrush">
                    <p:embed/>
                  </p:oleObj>
                </mc:Choice>
                <mc:Fallback>
                  <p:oleObj name="Bitmap Image" r:id="rId4" imgW="5143680" imgH="38768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928184" y="3424015"/>
                          <a:ext cx="2045979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0F0B0CD1-143C-92EE-E082-AE502E61095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58082766"/>
                </p:ext>
              </p:extLst>
            </p:nvPr>
          </p:nvGraphicFramePr>
          <p:xfrm>
            <a:off x="8081780" y="3424015"/>
            <a:ext cx="2048633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6" imgW="5238720" imgH="3943440" progId="PBrush">
                    <p:embed/>
                  </p:oleObj>
                </mc:Choice>
                <mc:Fallback>
                  <p:oleObj name="Bitmap Image" r:id="rId6" imgW="5238720" imgH="39434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8081780" y="3424015"/>
                          <a:ext cx="2048633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8">
              <a:extLst>
                <a:ext uri="{FF2B5EF4-FFF2-40B4-BE49-F238E27FC236}">
                  <a16:creationId xmlns:a16="http://schemas.microsoft.com/office/drawing/2014/main" id="{459DDB86-C7D7-AF8C-3E8E-DD5C9ED182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92758257"/>
                </p:ext>
              </p:extLst>
            </p:nvPr>
          </p:nvGraphicFramePr>
          <p:xfrm>
            <a:off x="5960620" y="3424015"/>
            <a:ext cx="2080079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8" imgW="5229360" imgH="3876840" progId="PBrush">
                    <p:embed/>
                  </p:oleObj>
                </mc:Choice>
                <mc:Fallback>
                  <p:oleObj name="Bitmap Image" r:id="rId8" imgW="5229360" imgH="38768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5960620" y="3424015"/>
                          <a:ext cx="2080079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C23F7186-8C5E-52A6-A3FB-19F659CAA1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52239513"/>
                </p:ext>
              </p:extLst>
            </p:nvPr>
          </p:nvGraphicFramePr>
          <p:xfrm>
            <a:off x="10171494" y="3392480"/>
            <a:ext cx="2020506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10" imgW="5229360" imgH="3990960" progId="PBrush">
                    <p:embed/>
                  </p:oleObj>
                </mc:Choice>
                <mc:Fallback>
                  <p:oleObj name="Bitmap Image" r:id="rId10" imgW="5229360" imgH="399096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0171494" y="3392480"/>
                          <a:ext cx="2020506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AFCB4BF4-FB50-8EF9-9951-7E421C8B84F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3705395"/>
                </p:ext>
              </p:extLst>
            </p:nvPr>
          </p:nvGraphicFramePr>
          <p:xfrm>
            <a:off x="-74604" y="3424015"/>
            <a:ext cx="1975317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12" imgW="5153040" imgH="3867120" progId="PBrush">
                    <p:embed/>
                  </p:oleObj>
                </mc:Choice>
                <mc:Fallback>
                  <p:oleObj name="Bitmap Image" r:id="rId12" imgW="5153040" imgH="386712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-74604" y="3424015"/>
                          <a:ext cx="1975317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076B7F1-C1F0-AD03-F790-593010132CF8}"/>
              </a:ext>
            </a:extLst>
          </p:cNvPr>
          <p:cNvSpPr txBox="1"/>
          <p:nvPr/>
        </p:nvSpPr>
        <p:spPr>
          <a:xfrm>
            <a:off x="11095210" y="49496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C704C4-A9D8-3998-A709-2B3E020EE21E}"/>
              </a:ext>
            </a:extLst>
          </p:cNvPr>
          <p:cNvSpPr txBox="1"/>
          <p:nvPr/>
        </p:nvSpPr>
        <p:spPr>
          <a:xfrm>
            <a:off x="9029791" y="4955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172871-8E58-020F-9EC5-7A4BA9E258EB}"/>
              </a:ext>
            </a:extLst>
          </p:cNvPr>
          <p:cNvSpPr txBox="1"/>
          <p:nvPr/>
        </p:nvSpPr>
        <p:spPr>
          <a:xfrm>
            <a:off x="6812412" y="49266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AC0FFF-91FD-8D3D-7D8F-F4C7923A5841}"/>
              </a:ext>
            </a:extLst>
          </p:cNvPr>
          <p:cNvSpPr txBox="1"/>
          <p:nvPr/>
        </p:nvSpPr>
        <p:spPr>
          <a:xfrm>
            <a:off x="4842095" y="494963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1D24D9-B5FF-0192-01FA-D0BF92AED699}"/>
              </a:ext>
            </a:extLst>
          </p:cNvPr>
          <p:cNvSpPr txBox="1"/>
          <p:nvPr/>
        </p:nvSpPr>
        <p:spPr>
          <a:xfrm>
            <a:off x="2805582" y="49496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9715EF-9BD1-D1CD-1403-7BA2E8A87A7A}"/>
              </a:ext>
            </a:extLst>
          </p:cNvPr>
          <p:cNvSpPr txBox="1"/>
          <p:nvPr/>
        </p:nvSpPr>
        <p:spPr>
          <a:xfrm>
            <a:off x="768069" y="492661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64C636C1-F248-6687-719E-964BE83575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4035723"/>
              </p:ext>
            </p:extLst>
          </p:nvPr>
        </p:nvGraphicFramePr>
        <p:xfrm>
          <a:off x="7226061" y="220643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5E01BF5-0E29-C3E7-06CA-DAFFBA08116D}"/>
              </a:ext>
            </a:extLst>
          </p:cNvPr>
          <p:cNvSpPr txBox="1"/>
          <p:nvPr/>
        </p:nvSpPr>
        <p:spPr>
          <a:xfrm>
            <a:off x="1449238" y="3001343"/>
            <a:ext cx="4305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 FWHM up from increase in binning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of parabola is roughly the same</a:t>
            </a:r>
          </a:p>
        </p:txBody>
      </p:sp>
    </p:spTree>
    <p:extLst>
      <p:ext uri="{BB962C8B-B14F-4D97-AF65-F5344CB8AC3E}">
        <p14:creationId xmlns:p14="http://schemas.microsoft.com/office/powerpoint/2010/main" val="320068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B3B91-BB82-B8E3-A960-DD160FFDA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113" y="140839"/>
            <a:ext cx="10515600" cy="773562"/>
          </a:xfrm>
        </p:spPr>
        <p:txBody>
          <a:bodyPr/>
          <a:lstStyle/>
          <a:p>
            <a:r>
              <a:rPr lang="en-US" dirty="0"/>
              <a:t>3 Point Search Solution Vs Binning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B800CE-63DD-4AF5-3286-78D4CFF5C391}"/>
              </a:ext>
            </a:extLst>
          </p:cNvPr>
          <p:cNvSpPr/>
          <p:nvPr/>
        </p:nvSpPr>
        <p:spPr>
          <a:xfrm>
            <a:off x="1380226" y="2320506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1 in first 3rd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0446982-E8D8-303B-06D0-9ED843BF943C}"/>
              </a:ext>
            </a:extLst>
          </p:cNvPr>
          <p:cNvCxnSpPr>
            <a:cxnSpLocks/>
          </p:cNvCxnSpPr>
          <p:nvPr/>
        </p:nvCxnSpPr>
        <p:spPr>
          <a:xfrm>
            <a:off x="1430546" y="1874720"/>
            <a:ext cx="952644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C02E182-E283-8ACB-63D8-BFE774D93E18}"/>
              </a:ext>
            </a:extLst>
          </p:cNvPr>
          <p:cNvSpPr txBox="1"/>
          <p:nvPr/>
        </p:nvSpPr>
        <p:spPr>
          <a:xfrm flipH="1">
            <a:off x="1662545" y="1551709"/>
            <a:ext cx="963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Range = FWHM at 32 bin level. Each of 3 points is chosen from jointing 3</a:t>
            </a:r>
            <a:r>
              <a:rPr lang="en-US" baseline="30000" dirty="0"/>
              <a:t>rd</a:t>
            </a:r>
            <a:r>
              <a:rPr lang="en-US" dirty="0"/>
              <a:t> sections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EE7DFC-9DCC-929C-C80F-DB6E00C87853}"/>
              </a:ext>
            </a:extLst>
          </p:cNvPr>
          <p:cNvSpPr/>
          <p:nvPr/>
        </p:nvSpPr>
        <p:spPr>
          <a:xfrm>
            <a:off x="4589253" y="2320504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2 in Second 3rd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D5DED7-FCCD-6FD3-E7AC-B26C614744CF}"/>
              </a:ext>
            </a:extLst>
          </p:cNvPr>
          <p:cNvSpPr/>
          <p:nvPr/>
        </p:nvSpPr>
        <p:spPr>
          <a:xfrm>
            <a:off x="7798280" y="2320504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3 in Last 3rd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FE54D2-38D6-6422-AF53-4BD454927ED7}"/>
              </a:ext>
            </a:extLst>
          </p:cNvPr>
          <p:cNvSpPr txBox="1"/>
          <p:nvPr/>
        </p:nvSpPr>
        <p:spPr>
          <a:xfrm>
            <a:off x="5029711" y="3059668"/>
            <a:ext cx="2654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Focus is contained within this third region somewhere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427F38-5586-22F0-3AD2-543C3AA38732}"/>
              </a:ext>
            </a:extLst>
          </p:cNvPr>
          <p:cNvSpPr txBox="1"/>
          <p:nvPr/>
        </p:nvSpPr>
        <p:spPr>
          <a:xfrm>
            <a:off x="887082" y="4197552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32 bin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A4E8AE5-47EA-DCB8-D279-9A14EDB1CA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742455"/>
              </p:ext>
            </p:extLst>
          </p:nvPr>
        </p:nvGraphicFramePr>
        <p:xfrm>
          <a:off x="1616818" y="4646613"/>
          <a:ext cx="13430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343160" imgH="304920" progId="PBrush">
                  <p:embed/>
                </p:oleObj>
              </mc:Choice>
              <mc:Fallback>
                <p:oleObj name="Bitmap Image" r:id="rId2" imgW="1343160" imgH="304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6818" y="4646613"/>
                        <a:ext cx="1343025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F3E12A8C-019D-E986-92C6-8B1952CCC602}"/>
              </a:ext>
            </a:extLst>
          </p:cNvPr>
          <p:cNvSpPr txBox="1"/>
          <p:nvPr/>
        </p:nvSpPr>
        <p:spPr>
          <a:xfrm>
            <a:off x="1147418" y="5810690"/>
            <a:ext cx="268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8 bin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914EC8-8B9F-9030-7408-7A1EA41D83C0}"/>
              </a:ext>
            </a:extLst>
          </p:cNvPr>
          <p:cNvSpPr txBox="1"/>
          <p:nvPr/>
        </p:nvSpPr>
        <p:spPr>
          <a:xfrm>
            <a:off x="7333889" y="5810690"/>
            <a:ext cx="268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2 bin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20102D01-6CE6-0871-D735-28856CB3A1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051201"/>
              </p:ext>
            </p:extLst>
          </p:nvPr>
        </p:nvGraphicFramePr>
        <p:xfrm>
          <a:off x="699458" y="6369829"/>
          <a:ext cx="3581400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81280" imgH="257040" progId="PBrush">
                  <p:embed/>
                </p:oleObj>
              </mc:Choice>
              <mc:Fallback>
                <p:oleObj name="Bitmap Image" r:id="rId4" imgW="3581280" imgH="257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9458" y="6369829"/>
                        <a:ext cx="3581400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0322AE1F-41E6-4DDA-B4F7-04A41AE940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821830"/>
              </p:ext>
            </p:extLst>
          </p:nvPr>
        </p:nvGraphicFramePr>
        <p:xfrm>
          <a:off x="4733835" y="4627563"/>
          <a:ext cx="2085975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2085840" imgH="343080" progId="PBrush">
                  <p:embed/>
                </p:oleObj>
              </mc:Choice>
              <mc:Fallback>
                <p:oleObj name="Bitmap Image" r:id="rId6" imgW="2085840" imgH="343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33835" y="4627563"/>
                        <a:ext cx="2085975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A80FC4D-E220-149E-4ED9-575562C8A0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952535"/>
              </p:ext>
            </p:extLst>
          </p:nvPr>
        </p:nvGraphicFramePr>
        <p:xfrm>
          <a:off x="6052507" y="6320456"/>
          <a:ext cx="5467350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67320" imgH="295200" progId="PBrush">
                  <p:embed/>
                </p:oleObj>
              </mc:Choice>
              <mc:Fallback>
                <p:oleObj name="Bitmap Image" r:id="rId8" imgW="5467320" imgH="29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2507" y="6320456"/>
                        <a:ext cx="5467350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E84700DE-9CFC-ABEA-B08A-3EABB9BB1979}"/>
              </a:ext>
            </a:extLst>
          </p:cNvPr>
          <p:cNvSpPr txBox="1"/>
          <p:nvPr/>
        </p:nvSpPr>
        <p:spPr>
          <a:xfrm>
            <a:off x="4531391" y="4094286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16 bin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3FF0DD-7C89-7416-7B8C-41031D795145}"/>
              </a:ext>
            </a:extLst>
          </p:cNvPr>
          <p:cNvSpPr txBox="1"/>
          <p:nvPr/>
        </p:nvSpPr>
        <p:spPr>
          <a:xfrm>
            <a:off x="699458" y="3519577"/>
            <a:ext cx="2120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Best solutions = 96, 97, 99</a:t>
            </a:r>
          </a:p>
        </p:txBody>
      </p:sp>
    </p:spTree>
    <p:extLst>
      <p:ext uri="{BB962C8B-B14F-4D97-AF65-F5344CB8AC3E}">
        <p14:creationId xmlns:p14="http://schemas.microsoft.com/office/powerpoint/2010/main" val="1592541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24C07-4E1A-B2D2-FDFF-FAB8E76D6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851"/>
            <a:ext cx="10515600" cy="687298"/>
          </a:xfrm>
        </p:spPr>
        <p:txBody>
          <a:bodyPr>
            <a:normAutofit fontScale="90000"/>
          </a:bodyPr>
          <a:lstStyle/>
          <a:p>
            <a:r>
              <a:rPr lang="en-US" dirty="0"/>
              <a:t>S/N and binning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59816CD-174F-EBE6-9261-1916ADD2E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8840814"/>
              </p:ext>
            </p:extLst>
          </p:nvPr>
        </p:nvGraphicFramePr>
        <p:xfrm>
          <a:off x="2731790" y="1250830"/>
          <a:ext cx="2941874" cy="2178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10280" imgH="3857760" progId="PBrush">
                  <p:embed/>
                </p:oleObj>
              </mc:Choice>
              <mc:Fallback>
                <p:oleObj name="Bitmap Image" r:id="rId2" imgW="521028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31790" y="1250830"/>
                        <a:ext cx="2941874" cy="21781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BE50A-793B-9D37-424E-D567C925FF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9572095"/>
              </p:ext>
            </p:extLst>
          </p:nvPr>
        </p:nvGraphicFramePr>
        <p:xfrm>
          <a:off x="2666420" y="3994732"/>
          <a:ext cx="3302569" cy="237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05320" imgH="3819600" progId="PBrush">
                  <p:embed/>
                </p:oleObj>
              </mc:Choice>
              <mc:Fallback>
                <p:oleObj name="Bitmap Image" r:id="rId4" imgW="5305320" imgH="38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66420" y="3994732"/>
                        <a:ext cx="3302569" cy="2377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7B3A2A0-87D3-B074-46C8-B5F71353CF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041469"/>
              </p:ext>
            </p:extLst>
          </p:nvPr>
        </p:nvGraphicFramePr>
        <p:xfrm>
          <a:off x="6096000" y="4000543"/>
          <a:ext cx="2968025" cy="21979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86240" imgH="3914640" progId="PBrush">
                  <p:embed/>
                </p:oleObj>
              </mc:Choice>
              <mc:Fallback>
                <p:oleObj name="Bitmap Image" r:id="rId6" imgW="5286240" imgH="391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96000" y="4000543"/>
                        <a:ext cx="2968025" cy="21979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BFA7EF8-144B-5193-2520-BADFCD5641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7305"/>
              </p:ext>
            </p:extLst>
          </p:nvPr>
        </p:nvGraphicFramePr>
        <p:xfrm>
          <a:off x="5841138" y="1156515"/>
          <a:ext cx="3142798" cy="2366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00720" imgH="4067280" progId="PBrush">
                  <p:embed/>
                </p:oleObj>
              </mc:Choice>
              <mc:Fallback>
                <p:oleObj name="Bitmap Image" r:id="rId8" imgW="5400720" imgH="4067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41138" y="1156515"/>
                        <a:ext cx="3142798" cy="2366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B7EDCBB-67A5-6B1B-8B26-B0865423E3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174812"/>
              </p:ext>
            </p:extLst>
          </p:nvPr>
        </p:nvGraphicFramePr>
        <p:xfrm>
          <a:off x="9064025" y="1079422"/>
          <a:ext cx="3116072" cy="237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305320" imgH="4048200" progId="PBrush">
                  <p:embed/>
                </p:oleObj>
              </mc:Choice>
              <mc:Fallback>
                <p:oleObj name="Bitmap Image" r:id="rId10" imgW="5305320" imgH="4048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64025" y="1079422"/>
                        <a:ext cx="3116072" cy="2377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3BEBA75-54F0-49A4-93D0-EE5BBED862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252936"/>
              </p:ext>
            </p:extLst>
          </p:nvPr>
        </p:nvGraphicFramePr>
        <p:xfrm>
          <a:off x="9119713" y="3916114"/>
          <a:ext cx="3072287" cy="2366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143680" imgH="3962520" progId="PBrush">
                  <p:embed/>
                </p:oleObj>
              </mc:Choice>
              <mc:Fallback>
                <p:oleObj name="Bitmap Image" r:id="rId12" imgW="514368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119713" y="3916114"/>
                        <a:ext cx="3072287" cy="2366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2465B29-8867-6892-38A0-CE84D7DD6D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55424"/>
              </p:ext>
            </p:extLst>
          </p:nvPr>
        </p:nvGraphicFramePr>
        <p:xfrm>
          <a:off x="-1840197" y="1042352"/>
          <a:ext cx="4261163" cy="248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11991960" imgH="6981840" progId="PBrush">
                  <p:embed/>
                </p:oleObj>
              </mc:Choice>
              <mc:Fallback>
                <p:oleObj name="Bitmap Image" r:id="rId14" imgW="11991960" imgH="698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-1840197" y="1042352"/>
                        <a:ext cx="4261163" cy="2480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A7D1979-D6D4-77C7-561E-DC6C7EEA00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279946"/>
              </p:ext>
            </p:extLst>
          </p:nvPr>
        </p:nvGraphicFramePr>
        <p:xfrm>
          <a:off x="-1982315" y="3883133"/>
          <a:ext cx="4403281" cy="2569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6" imgW="11896560" imgH="6943680" progId="PBrush">
                  <p:embed/>
                </p:oleObj>
              </mc:Choice>
              <mc:Fallback>
                <p:oleObj name="Bitmap Image" r:id="rId16" imgW="11896560" imgH="694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-1982315" y="3883133"/>
                        <a:ext cx="4403281" cy="2569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8201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03DEB-276A-A5A6-8028-C9D1DFE2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57" y="110303"/>
            <a:ext cx="10515600" cy="540649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Stains for smaller distributions?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E101058-9447-5C01-58F3-92C515F1D9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3792050"/>
              </p:ext>
            </p:extLst>
          </p:nvPr>
        </p:nvGraphicFramePr>
        <p:xfrm>
          <a:off x="6737545" y="1228938"/>
          <a:ext cx="5076192" cy="29594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25360" imgH="6953400" progId="PBrush">
                  <p:embed/>
                </p:oleObj>
              </mc:Choice>
              <mc:Fallback>
                <p:oleObj name="Bitmap Image" r:id="rId2" imgW="11925360" imgH="6953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37545" y="1228938"/>
                        <a:ext cx="5076192" cy="29594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803E3F-0AEA-948B-77EF-EC853509F07C}"/>
              </a:ext>
            </a:extLst>
          </p:cNvPr>
          <p:cNvSpPr txBox="1"/>
          <p:nvPr/>
        </p:nvSpPr>
        <p:spPr>
          <a:xfrm>
            <a:off x="776377" y="1095555"/>
            <a:ext cx="56630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Ezrin is a finer stained feature than DAPI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Binning effectiveness may be balance between S/N and focused feature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4E49E37-1CBB-2C84-25BB-91052DBB9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505693"/>
              </p:ext>
            </p:extLst>
          </p:nvPr>
        </p:nvGraphicFramePr>
        <p:xfrm>
          <a:off x="25957" y="5185074"/>
          <a:ext cx="2016886" cy="153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181480" imgH="3952800" progId="PBrush">
                  <p:embed/>
                </p:oleObj>
              </mc:Choice>
              <mc:Fallback>
                <p:oleObj name="Bitmap Image" r:id="rId4" imgW="518148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57" y="5185074"/>
                        <a:ext cx="2016886" cy="153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18901B9-2180-6345-6B47-BF8C43212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453075"/>
              </p:ext>
            </p:extLst>
          </p:nvPr>
        </p:nvGraphicFramePr>
        <p:xfrm>
          <a:off x="1982458" y="5106615"/>
          <a:ext cx="2201354" cy="1641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76880" imgH="3933720" progId="PBrush">
                  <p:embed/>
                </p:oleObj>
              </mc:Choice>
              <mc:Fallback>
                <p:oleObj name="Bitmap Image" r:id="rId6" imgW="5276880" imgH="3933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82458" y="5106615"/>
                        <a:ext cx="2201354" cy="1641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CADF4E7-4CF7-BB4A-9939-8423C186D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157734"/>
              </p:ext>
            </p:extLst>
          </p:nvPr>
        </p:nvGraphicFramePr>
        <p:xfrm>
          <a:off x="4183812" y="5106615"/>
          <a:ext cx="2201354" cy="167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095800" imgH="3867120" progId="PBrush">
                  <p:embed/>
                </p:oleObj>
              </mc:Choice>
              <mc:Fallback>
                <p:oleObj name="Bitmap Image" r:id="rId8" imgW="509580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3812" y="5106615"/>
                        <a:ext cx="2201354" cy="1670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379764E-229B-9882-E54F-85141CDCB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8799595"/>
              </p:ext>
            </p:extLst>
          </p:nvPr>
        </p:nvGraphicFramePr>
        <p:xfrm>
          <a:off x="6439466" y="5114790"/>
          <a:ext cx="2113313" cy="1624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191200" imgH="3990960" progId="PBrush">
                  <p:embed/>
                </p:oleObj>
              </mc:Choice>
              <mc:Fallback>
                <p:oleObj name="Bitmap Image" r:id="rId10" imgW="519120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39466" y="5114790"/>
                        <a:ext cx="2113313" cy="16247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FE2C5F5-19B6-1D0C-336A-47F10ED1F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6867460"/>
              </p:ext>
            </p:extLst>
          </p:nvPr>
        </p:nvGraphicFramePr>
        <p:xfrm>
          <a:off x="8526135" y="5176896"/>
          <a:ext cx="1983484" cy="1500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124600" imgH="3876840" progId="PBrush">
                  <p:embed/>
                </p:oleObj>
              </mc:Choice>
              <mc:Fallback>
                <p:oleObj name="Bitmap Image" r:id="rId12" imgW="5124600" imgH="3876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26135" y="5176896"/>
                        <a:ext cx="1983484" cy="1500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E799E19-3EE0-4F00-48C4-073796332C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657610"/>
              </p:ext>
            </p:extLst>
          </p:nvPr>
        </p:nvGraphicFramePr>
        <p:xfrm>
          <a:off x="10380788" y="5229932"/>
          <a:ext cx="1838529" cy="14239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5153040" imgH="3990960" progId="PBrush">
                  <p:embed/>
                </p:oleObj>
              </mc:Choice>
              <mc:Fallback>
                <p:oleObj name="Bitmap Image" r:id="rId14" imgW="515304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380788" y="5229932"/>
                        <a:ext cx="1838529" cy="14239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DFDF4A2-9B80-8605-6EA7-76A00094EEE2}"/>
              </a:ext>
            </a:extLst>
          </p:cNvPr>
          <p:cNvSpPr txBox="1"/>
          <p:nvPr/>
        </p:nvSpPr>
        <p:spPr>
          <a:xfrm>
            <a:off x="563566" y="2385503"/>
            <a:ext cx="48908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DAPI image was best at 32 bin level.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Ezrin does not appear to be. Best is 8 bin level. 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07CAFCE0-D905-D172-395C-77234985DF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4312755"/>
              </p:ext>
            </p:extLst>
          </p:nvPr>
        </p:nvGraphicFramePr>
        <p:xfrm>
          <a:off x="1687173" y="3110293"/>
          <a:ext cx="3033968" cy="1979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</p:spTree>
    <p:extLst>
      <p:ext uri="{BB962C8B-B14F-4D97-AF65-F5344CB8AC3E}">
        <p14:creationId xmlns:p14="http://schemas.microsoft.com/office/powerpoint/2010/main" val="365866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313</TotalTime>
  <Words>449</Words>
  <Application>Microsoft Office PowerPoint</Application>
  <PresentationFormat>Widescreen</PresentationFormat>
  <Paragraphs>73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Bitmap Image</vt:lpstr>
      <vt:lpstr>Performance 3 point Brenner </vt:lpstr>
      <vt:lpstr>Focal Plane differences</vt:lpstr>
      <vt:lpstr>DAPI FWHM (cropped)</vt:lpstr>
      <vt:lpstr>DAPI FWHM (cropped)</vt:lpstr>
      <vt:lpstr>Low S/N</vt:lpstr>
      <vt:lpstr>FWHM Vs. Binning</vt:lpstr>
      <vt:lpstr>3 Point Search Solution Vs Binning</vt:lpstr>
      <vt:lpstr>S/N and binning</vt:lpstr>
      <vt:lpstr>What about Stains for smaller distributions?</vt:lpstr>
      <vt:lpstr>What about not much area occupied?</vt:lpstr>
      <vt:lpstr>Can I focus a single Nucleus?</vt:lpstr>
      <vt:lpstr>What about auto bin selection?</vt:lpstr>
      <vt:lpstr>Lets test the new engine out!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3 point Brenner </dc:title>
  <dc:creator>michael anderson</dc:creator>
  <cp:lastModifiedBy>michael anderson</cp:lastModifiedBy>
  <cp:revision>4</cp:revision>
  <dcterms:created xsi:type="dcterms:W3CDTF">2023-01-13T16:16:50Z</dcterms:created>
  <dcterms:modified xsi:type="dcterms:W3CDTF">2023-01-13T21:30:19Z</dcterms:modified>
</cp:coreProperties>
</file>

<file path=docProps/thumbnail.jpeg>
</file>